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484" autoAdjust="0"/>
  </p:normalViewPr>
  <p:slideViewPr>
    <p:cSldViewPr snapToGrid="0">
      <p:cViewPr varScale="1">
        <p:scale>
          <a:sx n="69" d="100"/>
          <a:sy n="69" d="100"/>
        </p:scale>
        <p:origin x="-72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771746D-488D-4051-A4C4-5BA640551BE8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9120DA7-0C01-47FA-BAF2-232E1B38AA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6;&#1076;&#1074;&#1080;&#1078;&#1085;&#1099;&#1077;%20&#1080;&#1075;&#1088;&#1099;" TargetMode="External"/><Relationship Id="rId2" Type="http://schemas.openxmlformats.org/officeDocument/2006/relationships/hyperlink" Target="&#1044;&#1099;&#1093;&#1072;&#1090;&#1077;&#1083;&#1100;&#1085;&#1099;&#1077;%20&#1091;&#1087;&#1088;&#1072;&#1078;&#1085;&#1077;&#1085;&#1080;&#1103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63;&#1090;&#1077;&#1085;&#1080;&#1077;%20&#1093;&#1091;&#1076;&#1086;&#1078;&#1077;&#1089;&#1090;&#1074;&#1077;&#1085;&#1085;&#1086;&#1081;%20&#1083;&#1080;&#1090;&#1077;&#1088;&#1072;&#1090;&#1091;&#1088;&#1099;" TargetMode="External"/><Relationship Id="rId5" Type="http://schemas.openxmlformats.org/officeDocument/2006/relationships/hyperlink" Target="&#1048;&#1075;&#1088;&#1099;%20&#1089;%20&#1088;&#1072;&#1079;&#1083;&#1080;&#1095;&#1085;&#1099;&#1084;&#1080;%20&#1084;&#1090;&#1077;&#1088;&#1080;&#1072;&#1083;&#1072;&#1084;&#1080;" TargetMode="External"/><Relationship Id="rId4" Type="http://schemas.openxmlformats.org/officeDocument/2006/relationships/hyperlink" Target="&#1055;&#1072;&#1083;&#1100;&#1095;&#1080;&#1082;&#1086;&#1074;&#1099;&#1077;%20&#1080;&#1075;&#1088;&#1099;.%20&#1060;&#1086;&#1090;&#1086;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682387"/>
            <a:ext cx="10363200" cy="1046541"/>
          </a:xfrm>
        </p:spPr>
        <p:txBody>
          <a:bodyPr/>
          <a:lstStyle/>
          <a:p>
            <a:r>
              <a:rPr lang="ru-RU" dirty="0" smtClean="0"/>
              <a:t>Развитие речи детей младшего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1" y="3070747"/>
            <a:ext cx="4490112" cy="1269242"/>
          </a:xfr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8" y="2047544"/>
            <a:ext cx="5727512" cy="45716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77246" y="3871689"/>
            <a:ext cx="48272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246»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Гусак Наталья  Сергеевна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152850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3707" y="1883391"/>
            <a:ext cx="9867332" cy="4242771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Речь </a:t>
            </a:r>
            <a:r>
              <a:rPr lang="ru-RU" dirty="0">
                <a:latin typeface="Times New Roman"/>
                <a:ea typeface="Times New Roman"/>
              </a:rPr>
              <a:t>в жизни человека – это наиважнейшая функция, необходимая </a:t>
            </a:r>
            <a:r>
              <a:rPr lang="ru-RU" dirty="0" smtClean="0">
                <a:latin typeface="Times New Roman"/>
                <a:ea typeface="Times New Roman"/>
              </a:rPr>
              <a:t>каждому. Благодаря </a:t>
            </a:r>
            <a:r>
              <a:rPr lang="ru-RU" dirty="0">
                <a:latin typeface="Times New Roman"/>
                <a:ea typeface="Times New Roman"/>
              </a:rPr>
              <a:t>речи мы общаемся, передаем опыт, регулируем деятельность и поведение.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Речь </a:t>
            </a:r>
            <a:r>
              <a:rPr lang="ru-RU" dirty="0">
                <a:latin typeface="Times New Roman"/>
                <a:ea typeface="Times New Roman"/>
              </a:rPr>
              <a:t>имеет большое значение для целостного и всестороннего развития ребенка в раннем и дошкольном возрасте, так как она становится основным средством общения. </a:t>
            </a:r>
            <a:endParaRPr lang="ru-RU" dirty="0" smtClean="0">
              <a:latin typeface="Times New Roman"/>
              <a:ea typeface="Times New Roman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    Овладение </a:t>
            </a:r>
            <a:r>
              <a:rPr lang="ru-RU" dirty="0">
                <a:latin typeface="Times New Roman"/>
                <a:ea typeface="Times New Roman"/>
              </a:rPr>
              <a:t>речью у детей происходит по-разному и в разные сроки. Это индивидуальный процесс, который зависит от многих </a:t>
            </a:r>
            <a:r>
              <a:rPr lang="ru-RU" dirty="0" smtClean="0">
                <a:latin typeface="Times New Roman"/>
                <a:ea typeface="Times New Roman"/>
              </a:rPr>
              <a:t>факторов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(общение, деятельность, окружающая среда, речь взрослых, наследственность).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38327"/>
            <a:ext cx="10972800" cy="1545063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«Родное слово является основой всякого умственного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сокровищницей всех знаний. Поэтому так важно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заботиться о своевременном развитии речи детей, уделять внимание её чистоте и правильности».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К. Д. Ушинский.</a:t>
            </a:r>
          </a:p>
        </p:txBody>
      </p:sp>
    </p:spTree>
    <p:extLst>
      <p:ext uri="{BB962C8B-B14F-4D97-AF65-F5344CB8AC3E}">
        <p14:creationId xmlns:p14="http://schemas.microsoft.com/office/powerpoint/2010/main" val="32777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2757" y="1953492"/>
            <a:ext cx="9877777" cy="35192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пассивной речи (понимания речи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активного словаря ребенка;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детской художественной литературе;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регулятивной функции речи (выполнение речевых инструкций как основы произвольного поведения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Хорошо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развитая речь ребенка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всестороннему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несвоевременно исправленный речевой дефект делает ребенка неуверенным в себе, замкнутым, раздражительным.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8036" y="554182"/>
            <a:ext cx="10972800" cy="928254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Задачами первых </a:t>
            </a:r>
            <a:r>
              <a:rPr lang="ru-RU" dirty="0" smtClean="0"/>
              <a:t>3 лет </a:t>
            </a:r>
            <a:r>
              <a:rPr lang="ru-RU" dirty="0"/>
              <a:t>жизни являются: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62757" y="1953491"/>
            <a:ext cx="9877777" cy="143115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главным компонентом ситуации выступает предмет.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период: </a:t>
            </a:r>
            <a:r>
              <a:rPr lang="ru-RU" dirty="0">
                <a:latin typeface="Times New Roman"/>
                <a:ea typeface="Times New Roman"/>
              </a:rPr>
              <a:t>главным компонентом ситуации становится взрослый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/>
                <a:cs typeface="Times New Roman" panose="02020603050405020304" pitchFamily="18" charset="0"/>
              </a:rPr>
              <a:t>3 период: </a:t>
            </a:r>
            <a:r>
              <a:rPr lang="ru-RU" dirty="0">
                <a:latin typeface="Times New Roman"/>
                <a:ea typeface="Times New Roman"/>
              </a:rPr>
              <a:t>центр ситуации переносится на </a:t>
            </a:r>
            <a:r>
              <a:rPr lang="ru-RU" dirty="0" smtClean="0">
                <a:latin typeface="Times New Roman"/>
                <a:ea typeface="Times New Roman"/>
              </a:rPr>
              <a:t>слово.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речи в раннем возрасте: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3589361"/>
            <a:ext cx="4408227" cy="285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75855" y="1883391"/>
            <a:ext cx="10737272" cy="4326340"/>
          </a:xfrm>
        </p:spPr>
        <p:txBody>
          <a:bodyPr>
            <a:normAutofit lnSpcReduction="10000"/>
          </a:bodyPr>
          <a:lstStyle/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1 года 2 мес. - 1 года 3 мес. возникает подражание взрослому по инициативе ребенка, малыш повторяет за ним слова, фразы. Новое слово включается в разнообразные комбинации с уже знакомым.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/>
                <a:ea typeface="Times New Roman"/>
              </a:rPr>
              <a:t>1 года 3 мес. -1 года 8 мес. ребенок начинает употреблять слова, выполняющие функцию целого </a:t>
            </a:r>
            <a:r>
              <a:rPr lang="ru-RU" sz="2000" dirty="0" smtClean="0">
                <a:latin typeface="Times New Roman"/>
                <a:ea typeface="Times New Roman"/>
              </a:rPr>
              <a:t>предложения.</a:t>
            </a: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/>
                <a:ea typeface="Calibri"/>
              </a:rPr>
              <a:t>В возрасте 1 года 8 мес. -1 года 10 мес. в речи ребенка появляются </a:t>
            </a:r>
            <a:r>
              <a:rPr lang="ru-RU" sz="2000" dirty="0" err="1">
                <a:latin typeface="Times New Roman"/>
                <a:ea typeface="Calibri"/>
              </a:rPr>
              <a:t>двусловные</a:t>
            </a:r>
            <a:r>
              <a:rPr lang="ru-RU" sz="2000" dirty="0">
                <a:latin typeface="Times New Roman"/>
                <a:ea typeface="Calibri"/>
              </a:rPr>
              <a:t> предложения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/>
                <a:ea typeface="Calibri"/>
              </a:rPr>
              <a:t>После 1 года 10 мес. малыш начинает употреблять предложения, состоящие более чем из двух слов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/>
              <a:ea typeface="Calibri"/>
            </a:endParaRP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/>
              <a:ea typeface="Calibri"/>
            </a:endParaRPr>
          </a:p>
          <a:p>
            <a:pPr marL="617220" indent="-34290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84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речевого развития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8609" y="1577408"/>
            <a:ext cx="7803821" cy="485068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понимают на простых картинках действия и предметы.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просьбы взрослых, состоящие из двух частей.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значение пространственных предлогов.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обобщающее значение наименований однородных предметов.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Задают вопросы: «Как это называется?», «Что это?»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Насчитывается 200-400 слов.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фразой из 2-4 слов.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речи много глаголов в повелительном наклонении.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 неправильное звукопроизношение.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Неустойчивое произношение многих слов.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Нарушена слоговая структура многосложных слов.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слабый, тихий голос.</a:t>
            </a: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2" y="3557971"/>
            <a:ext cx="4244454" cy="2610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1" y="1460310"/>
            <a:ext cx="10076596" cy="466585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в предложении налажена с помощью окончаний и предлогов, употребляются союзы, используются все основные части речи.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 запас характеризуется не только словами чисто бытовой тематики, встречаются слова оценочного значения, слова обобщения.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Звукопроизношение еще не полностью соответствует норме.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со сложной слоговой структурой и со стечениями согласных могут произноситься искаженно.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слушать сказки.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Понимает несложные сюжетные картинки.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Насчитывается 1200-1500 слов.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9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201004"/>
            <a:ext cx="10972799" cy="539086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и артикуляционная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(«Подуем на снежинку», «Плывет, плывет кораблик», «Вкусное варенье», «Дудочка»).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Дыхательные упражнения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развитию общей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(«Зайка», «Солнышко»).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с речевым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(«У медведя во бору», «Лохматый пес»).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Подвижные игры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Логоритмические игры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(«Лягушата»).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– подражания с речевым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(«Птичий двор»).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(«Замок»).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/>
              </a:rPr>
              <a:t>Пальчиковые игры. Фото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различными предметами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(«Яичко», «Крутись карандаш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Игры с различными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мтериалами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сказок, стихов; разучивание потешек, скороговорок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/>
              </a:rPr>
              <a:t>Чтение художественной литературы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012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помогает развить речь ребенка?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818867"/>
            <a:ext cx="10972799" cy="27022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Ранний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по признанию специалистов всего мира – это уникальный период в жизни человека. Психологи называют его «возрастом нераскрытых резервов». Наша с вами задача – сделать так, чтобы ребенок прожил этот период жизни как можно более полноценно.</a:t>
            </a:r>
          </a:p>
          <a:p>
            <a:pPr marL="0" indent="0" algn="ctr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2485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0" t="15423" r="11864" b="21200"/>
          <a:stretch/>
        </p:blipFill>
        <p:spPr>
          <a:xfrm>
            <a:off x="2704530" y="3384645"/>
            <a:ext cx="6782938" cy="319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628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Развитие речи детей младшего возраста</vt:lpstr>
      <vt:lpstr>«Родное слово является основой всякого умственного развития и сокровищницей всех знаний. Поэтому так важно заботиться о своевременном развитии речи детей, уделять внимание её чистоте и правильности».   К. Д. Ушинский.</vt:lpstr>
      <vt:lpstr>Задачами первых 3 лет жизни являются: </vt:lpstr>
      <vt:lpstr>Этапы формирования речи в раннем возрасте:</vt:lpstr>
      <vt:lpstr>Основные особенности речевого развития</vt:lpstr>
      <vt:lpstr>2 года</vt:lpstr>
      <vt:lpstr>3 года</vt:lpstr>
      <vt:lpstr>Что помогает развить речь ребенка?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речи детей младшего возраста</dc:title>
  <dc:creator>пк</dc:creator>
  <cp:lastModifiedBy>155059</cp:lastModifiedBy>
  <cp:revision>35</cp:revision>
  <dcterms:created xsi:type="dcterms:W3CDTF">2015-10-12T15:00:27Z</dcterms:created>
  <dcterms:modified xsi:type="dcterms:W3CDTF">2015-10-27T19:36:41Z</dcterms:modified>
</cp:coreProperties>
</file>