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82" r:id="rId10"/>
    <p:sldId id="280" r:id="rId11"/>
    <p:sldId id="272" r:id="rId12"/>
    <p:sldId id="268" r:id="rId13"/>
    <p:sldId id="265" r:id="rId14"/>
    <p:sldId id="266" r:id="rId15"/>
    <p:sldId id="281" r:id="rId16"/>
    <p:sldId id="267" r:id="rId17"/>
    <p:sldId id="277" r:id="rId18"/>
    <p:sldId id="269" r:id="rId19"/>
    <p:sldId id="270" r:id="rId20"/>
    <p:sldId id="273" r:id="rId21"/>
    <p:sldId id="276" r:id="rId22"/>
    <p:sldId id="274" r:id="rId23"/>
    <p:sldId id="275" r:id="rId24"/>
    <p:sldId id="283" r:id="rId25"/>
    <p:sldId id="257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7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64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0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7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0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3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1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1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1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6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5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0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0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4247C9-3224-4D0D-AA6C-64EAADCB7AE5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DA870D-CAD7-4A87-A487-DD80891DF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5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329939"/>
            <a:ext cx="8689976" cy="314703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первой младшей группе 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водичка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                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Корзина М.В.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2" y="4086578"/>
            <a:ext cx="8689976" cy="2771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8" y="3397956"/>
            <a:ext cx="6858000" cy="34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0574" y="225778"/>
            <a:ext cx="5701515" cy="158044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Century" panose="02040604050505020304" pitchFamily="18" charset="0"/>
              </a:rPr>
              <a:t>Для работы с детьми нами были изготовлены: </a:t>
            </a:r>
            <a:endParaRPr lang="ru-RU" sz="3600" b="1" dirty="0">
              <a:latin typeface="Century" panose="020406040505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2370666"/>
            <a:ext cx="6412089" cy="4289777"/>
          </a:xfrm>
        </p:spPr>
        <p:txBody>
          <a:bodyPr/>
          <a:lstStyle/>
          <a:p>
            <a:pPr algn="l"/>
            <a:r>
              <a:rPr lang="ru-RU" dirty="0" smtClean="0"/>
              <a:t>-</a:t>
            </a:r>
            <a:r>
              <a:rPr lang="ru-RU" sz="24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картотека «игры с водой»;</a:t>
            </a:r>
          </a:p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-познавательные рассказы для детей о природных явлениях;</a:t>
            </a:r>
          </a:p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-Картотека игр-экспериментов;</a:t>
            </a:r>
          </a:p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-игра «кораблики».</a:t>
            </a:r>
            <a:endParaRPr lang="ru-RU" sz="2400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7" r="32327"/>
          <a:stretch>
            <a:fillRect/>
          </a:stretch>
        </p:blipFill>
        <p:spPr>
          <a:xfrm>
            <a:off x="6875639" y="225778"/>
            <a:ext cx="4955822" cy="6434665"/>
          </a:xfrm>
        </p:spPr>
      </p:pic>
    </p:spTree>
    <p:extLst>
      <p:ext uri="{BB962C8B-B14F-4D97-AF65-F5344CB8AC3E}">
        <p14:creationId xmlns:p14="http://schemas.microsoft.com/office/powerpoint/2010/main" val="3287227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30" y="0"/>
            <a:ext cx="10364451" cy="161431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entury" pitchFamily="18" charset="0"/>
              </a:rPr>
              <a:t>Работа с детьми.</a:t>
            </a:r>
            <a:br>
              <a:rPr lang="ru-RU" sz="4000" b="1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entury" pitchFamily="18" charset="0"/>
              </a:rPr>
              <a:t>Свойство воды:</a:t>
            </a:r>
            <a:endParaRPr lang="ru-RU" sz="3200" b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4481" y="1246968"/>
            <a:ext cx="4873474" cy="102728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Воду можно окрасить гуашью.</a:t>
            </a:r>
            <a:endParaRPr lang="ru-RU" b="1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68583" y="1501422"/>
            <a:ext cx="4881804" cy="10994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Вода превращается в лёд(цветные льдинки).</a:t>
            </a:r>
            <a:endParaRPr lang="ru-RU" b="1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8" y="2600828"/>
            <a:ext cx="3262487" cy="425717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3" y="2280357"/>
            <a:ext cx="3296357" cy="4577644"/>
          </a:xfrm>
        </p:spPr>
      </p:pic>
    </p:spTree>
    <p:extLst>
      <p:ext uri="{BB962C8B-B14F-4D97-AF65-F5344CB8AC3E}">
        <p14:creationId xmlns:p14="http://schemas.microsoft.com/office/powerpoint/2010/main" val="745579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13" y="318071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Свойство воды .</a:t>
            </a:r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Вода разливается, она жидкая.</a:t>
            </a:r>
            <a:endParaRPr lang="ru-RU" b="1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64" y="2060721"/>
            <a:ext cx="7405511" cy="4125307"/>
          </a:xfrm>
        </p:spPr>
      </p:pic>
    </p:spTree>
    <p:extLst>
      <p:ext uri="{BB962C8B-B14F-4D97-AF65-F5344CB8AC3E}">
        <p14:creationId xmlns:p14="http://schemas.microsoft.com/office/powerpoint/2010/main" val="4247114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309" y="112890"/>
            <a:ext cx="10364451" cy="12192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Свойство воды </a:t>
            </a:r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(тонет, не тонет)</a:t>
            </a:r>
            <a:endParaRPr lang="ru-RU" b="1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45" y="1162756"/>
            <a:ext cx="3696388" cy="53960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96" y="1562475"/>
            <a:ext cx="3770489" cy="5295525"/>
          </a:xfrm>
        </p:spPr>
      </p:pic>
    </p:spTree>
    <p:extLst>
      <p:ext uri="{BB962C8B-B14F-4D97-AF65-F5344CB8AC3E}">
        <p14:creationId xmlns:p14="http://schemas.microsoft.com/office/powerpoint/2010/main" val="3009320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35" y="383386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Игры «Купание куклы», «постираем кукле платья».</a:t>
            </a:r>
            <a:endParaRPr lang="ru-RU" b="1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798792"/>
            <a:ext cx="3409869" cy="505920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24" y="2128991"/>
            <a:ext cx="6017602" cy="4154311"/>
          </a:xfrm>
        </p:spPr>
      </p:pic>
    </p:spTree>
    <p:extLst>
      <p:ext uri="{BB962C8B-B14F-4D97-AF65-F5344CB8AC3E}">
        <p14:creationId xmlns:p14="http://schemas.microsoft.com/office/powerpoint/2010/main" val="2011193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16" y="0"/>
            <a:ext cx="10364451" cy="1106311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Игра «кораблики»</a:t>
            </a:r>
            <a:endParaRPr lang="ru-RU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49" y="1332089"/>
            <a:ext cx="3883378" cy="55259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27" y="1207911"/>
            <a:ext cx="3635021" cy="5362222"/>
          </a:xfrm>
        </p:spPr>
      </p:pic>
    </p:spTree>
    <p:extLst>
      <p:ext uri="{BB962C8B-B14F-4D97-AF65-F5344CB8AC3E}">
        <p14:creationId xmlns:p14="http://schemas.microsoft.com/office/powerpoint/2010/main" val="2611052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064" y="124178"/>
            <a:ext cx="10364451" cy="123048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Игра «рыбалка».</a:t>
            </a:r>
            <a:endParaRPr lang="ru-RU" b="1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44" y="1738489"/>
            <a:ext cx="8218311" cy="4267199"/>
          </a:xfrm>
        </p:spPr>
      </p:pic>
    </p:spTree>
    <p:extLst>
      <p:ext uri="{BB962C8B-B14F-4D97-AF65-F5344CB8AC3E}">
        <p14:creationId xmlns:p14="http://schemas.microsoft.com/office/powerpoint/2010/main" val="12832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216" y="383823"/>
            <a:ext cx="10364451" cy="1715911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Игра «покатай лягушонка на лодочке</a:t>
            </a:r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».</a:t>
            </a:r>
            <a:endParaRPr lang="ru-RU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9" y="1998133"/>
            <a:ext cx="8556977" cy="4233334"/>
          </a:xfrm>
        </p:spPr>
      </p:pic>
    </p:spTree>
    <p:extLst>
      <p:ext uri="{BB962C8B-B14F-4D97-AF65-F5344CB8AC3E}">
        <p14:creationId xmlns:p14="http://schemas.microsoft.com/office/powerpoint/2010/main" val="493777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709" y="316089"/>
            <a:ext cx="3935688" cy="209973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entury" pitchFamily="18" charset="0"/>
              </a:rPr>
              <a:t>Упражнение «Здравствуй, водичка».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4462" y="2415822"/>
            <a:ext cx="4516182" cy="422768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Предложить детям прикоснуться одной и другой ладошкой к водичке. Погладить водичку, прикоснуться к водичке каждым пальчиком «Здравствуй, водичка</a:t>
            </a:r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».</a:t>
            </a:r>
            <a:endParaRPr lang="ru-RU" sz="2400" b="1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9" y="169333"/>
            <a:ext cx="4526844" cy="6688667"/>
          </a:xfrm>
        </p:spPr>
      </p:pic>
    </p:spTree>
    <p:extLst>
      <p:ext uri="{BB962C8B-B14F-4D97-AF65-F5344CB8AC3E}">
        <p14:creationId xmlns:p14="http://schemas.microsoft.com/office/powerpoint/2010/main" val="1645343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2325512"/>
            <a:ext cx="3533422" cy="453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53" y="2521132"/>
            <a:ext cx="3256651" cy="4336868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3754" y="157202"/>
            <a:ext cx="11278226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</a:rPr>
              <a:t>Пальчиковое упражнение в воде: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</a:rPr>
              <a:t>Рыбки весело играют в теплой солнечной воде. 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</a:rPr>
              <a:t>То зажмутся разожмутся,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</a:rPr>
              <a:t> т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</a:rPr>
              <a:t>о зароются в песке.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</a:rPr>
              <a:t> Предложить показать, как пальчики бегут по воде. Вот бегут босые ножки, прямо по дорожке.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70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91913"/>
            <a:ext cx="10364451" cy="136595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Century" pitchFamily="18" charset="0"/>
              </a:rPr>
              <a:t>Паспорт проекта</a:t>
            </a:r>
            <a:endParaRPr lang="ru-RU" sz="4400" b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37952" y="1365956"/>
            <a:ext cx="10363826" cy="5492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Century" pitchFamily="18" charset="0"/>
              </a:rPr>
              <a:t>Участники </a:t>
            </a:r>
            <a:r>
              <a:rPr lang="ru-RU" sz="2800" b="1" dirty="0">
                <a:solidFill>
                  <a:srgbClr val="7030A0"/>
                </a:solidFill>
                <a:latin typeface="Century" pitchFamily="18" charset="0"/>
              </a:rPr>
              <a:t>проекта </a:t>
            </a:r>
            <a:r>
              <a:rPr lang="ru-RU" sz="2800" b="1" dirty="0" smtClean="0">
                <a:solidFill>
                  <a:srgbClr val="7030A0"/>
                </a:solidFill>
                <a:latin typeface="Century" pitchFamily="18" charset="0"/>
              </a:rPr>
              <a:t>:</a:t>
            </a:r>
            <a:endParaRPr lang="ru-RU" sz="2800" b="1" dirty="0">
              <a:solidFill>
                <a:srgbClr val="7030A0"/>
              </a:solidFill>
              <a:latin typeface="Century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-дети </a:t>
            </a:r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первой младшей группы</a:t>
            </a:r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      -воспитатели</a:t>
            </a:r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, </a:t>
            </a:r>
            <a:endParaRPr lang="ru-RU" sz="2800" b="1" dirty="0" smtClean="0">
              <a:solidFill>
                <a:srgbClr val="0070C0"/>
              </a:solidFill>
              <a:latin typeface="Century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-родители.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entury" pitchFamily="18" charset="0"/>
              </a:rPr>
              <a:t>   Вид </a:t>
            </a:r>
            <a:r>
              <a:rPr lang="ru-RU" sz="2800" b="1" dirty="0">
                <a:solidFill>
                  <a:srgbClr val="7030A0"/>
                </a:solidFill>
                <a:latin typeface="Century" pitchFamily="18" charset="0"/>
              </a:rPr>
              <a:t>проекта </a:t>
            </a:r>
            <a:r>
              <a:rPr lang="ru-RU" sz="2800" b="1" dirty="0" smtClean="0">
                <a:solidFill>
                  <a:srgbClr val="7030A0"/>
                </a:solidFill>
                <a:latin typeface="Century" pitchFamily="18" charset="0"/>
              </a:rPr>
              <a:t>:</a:t>
            </a:r>
            <a:endParaRPr lang="ru-RU" sz="2800" b="1" dirty="0">
              <a:solidFill>
                <a:srgbClr val="7030A0"/>
              </a:solidFill>
              <a:latin typeface="Century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Century" pitchFamily="18" charset="0"/>
              </a:rPr>
              <a:t>      </a:t>
            </a:r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познавательно –исследовательский;</a:t>
            </a:r>
            <a:endParaRPr lang="ru-RU" sz="2800" b="1" dirty="0">
              <a:solidFill>
                <a:srgbClr val="0070C0"/>
              </a:solidFill>
              <a:latin typeface="Century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Century" pitchFamily="18" charset="0"/>
              </a:rPr>
              <a:t>           </a:t>
            </a:r>
            <a:r>
              <a:rPr lang="ru-RU" sz="2800" b="1" smtClean="0">
                <a:solidFill>
                  <a:srgbClr val="0070C0"/>
                </a:solidFill>
                <a:latin typeface="Century" pitchFamily="18" charset="0"/>
              </a:rPr>
              <a:t>Продолжительность- долгосрочный;</a:t>
            </a:r>
            <a:endParaRPr lang="ru-RU" sz="2800" b="1" dirty="0" smtClean="0">
              <a:solidFill>
                <a:srgbClr val="0070C0"/>
              </a:solidFill>
              <a:latin typeface="Century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Срок реализации: ноябрь-апрель.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90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3935688" cy="4571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47" y="215052"/>
            <a:ext cx="4308564" cy="66429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3546" y="564445"/>
            <a:ext cx="4443063" cy="57347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Всем нужна водичка:</a:t>
            </a:r>
            <a:br>
              <a:rPr lang="ru-RU" sz="2800" b="1" dirty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 И рыбке, и птичке И деревьям в лесу,</a:t>
            </a:r>
            <a:br>
              <a:rPr lang="ru-RU" sz="2800" b="1" dirty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 И цветочкам на </a:t>
            </a:r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лугу,</a:t>
            </a:r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 И котятам и тигрятам, Даже маленьким ребятам. Везде и всегда помогает нам вода!</a:t>
            </a:r>
            <a:endParaRPr lang="ru-RU" sz="2800" dirty="0">
              <a:solidFill>
                <a:srgbClr val="0070C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96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66143"/>
            <a:ext cx="10364451" cy="117641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Century" panose="02040604050505020304" pitchFamily="18" charset="0"/>
              </a:rPr>
              <a:t>Нетрадиционная техника </a:t>
            </a:r>
            <a:r>
              <a:rPr lang="ru-RU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рисования.</a:t>
            </a:r>
            <a:endParaRPr lang="ru-RU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7662" y="1544753"/>
            <a:ext cx="4873474" cy="111759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Century" panose="02040604050505020304" pitchFamily="18" charset="0"/>
              </a:rPr>
              <a:t>Ладошки осьминожки» - рисование ладошкой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2844801"/>
            <a:ext cx="5778499" cy="317217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95797" y="1218797"/>
            <a:ext cx="5073714" cy="141412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«весенняя капель»-рисование пальчиками</a:t>
            </a:r>
            <a:endParaRPr lang="ru-RU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32920"/>
            <a:ext cx="3160889" cy="4195648"/>
          </a:xfrm>
        </p:spPr>
      </p:pic>
    </p:spTree>
    <p:extLst>
      <p:ext uri="{BB962C8B-B14F-4D97-AF65-F5344CB8AC3E}">
        <p14:creationId xmlns:p14="http://schemas.microsoft.com/office/powerpoint/2010/main" val="3208572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150" y="0"/>
            <a:ext cx="10825280" cy="23431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entury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Century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Century" pitchFamily="18" charset="0"/>
              </a:rPr>
              <a:t>Взаимодействие с семьями воспитанников.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890914" y="1794510"/>
            <a:ext cx="10351752" cy="5063490"/>
          </a:xfrm>
        </p:spPr>
        <p:txBody>
          <a:bodyPr/>
          <a:lstStyle/>
          <a:p>
            <a:r>
              <a:rPr lang="ru-RU" sz="2400" b="1" dirty="0">
                <a:solidFill>
                  <a:srgbClr val="00B0F0"/>
                </a:solidFill>
                <a:latin typeface="Century" panose="02040604050505020304" pitchFamily="18" charset="0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Знакомство </a:t>
            </a:r>
            <a:r>
              <a:rPr lang="ru-RU" sz="2400" dirty="0">
                <a:solidFill>
                  <a:srgbClr val="0070C0"/>
                </a:solidFill>
                <a:latin typeface="Century" panose="02040604050505020304" pitchFamily="18" charset="0"/>
              </a:rPr>
              <a:t>родителей с задачами </a:t>
            </a:r>
            <a:r>
              <a:rPr lang="ru-RU" sz="2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проекта;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Консультации: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- «Опыты с водой дома»;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«Игры </a:t>
            </a:r>
            <a:r>
              <a:rPr lang="ru-RU" sz="2400" dirty="0">
                <a:solidFill>
                  <a:srgbClr val="0070C0"/>
                </a:solidFill>
                <a:latin typeface="Century" panose="02040604050505020304" pitchFamily="18" charset="0"/>
              </a:rPr>
              <a:t>с водой это интересно</a:t>
            </a:r>
            <a:r>
              <a:rPr lang="ru-RU" sz="2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»;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«Игры с водой».</a:t>
            </a:r>
            <a:endParaRPr lang="ru-RU" sz="2400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79851"/>
            <a:ext cx="10364451" cy="13005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Выставка« давайте беречь воду».</a:t>
            </a:r>
            <a:endParaRPr lang="ru-RU" b="1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20624"/>
            <a:ext cx="6019800" cy="36576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7" y="1580445"/>
            <a:ext cx="5884333" cy="3702756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531" y="361246"/>
            <a:ext cx="10364451" cy="121919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Результатами проекта являются:</a:t>
            </a:r>
            <a:endParaRPr lang="ru-RU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3152" y="1693333"/>
            <a:ext cx="10363826" cy="5638800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Дети с </a:t>
            </a:r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интересом и удовольствием действует со взрослым и самостоятельно с предметами, воды и </a:t>
            </a: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снега;</a:t>
            </a:r>
            <a:endParaRPr lang="ru-RU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base"/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Успешно </a:t>
            </a: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выделяют </a:t>
            </a:r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и </a:t>
            </a: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учитывают </a:t>
            </a:r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цвет, форму, величину, фактуру и другие признаки воды и снега при выполнении ряда практических </a:t>
            </a: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действий;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Пополнился словарный запас детей;</a:t>
            </a:r>
          </a:p>
          <a:p>
            <a:pPr fontAlgn="base"/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Отмечалась положительная реакция и эмоциональный отклик детей на знакомство со свойствами воды, дети проявляли </a:t>
            </a: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интерес;</a:t>
            </a:r>
          </a:p>
          <a:p>
            <a:pPr fontAlgn="base"/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Возросла речевая активность детей, что положительно повлияло на самостоятельную игровую деятельность детей.</a:t>
            </a:r>
            <a:endParaRPr lang="ru-RU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798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689" y="338667"/>
            <a:ext cx="10515600" cy="38495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Century" pitchFamily="18" charset="0"/>
              </a:rPr>
              <a:t>Она и в озере, и в лужице</a:t>
            </a:r>
            <a:br>
              <a:rPr lang="ru-RU" sz="4400" b="1" dirty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Century" pitchFamily="18" charset="0"/>
              </a:rPr>
              <a:t>Она снежинкой над нами </a:t>
            </a:r>
            <a:br>
              <a:rPr lang="ru-RU" sz="4400" b="1" dirty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Century" pitchFamily="18" charset="0"/>
              </a:rPr>
              <a:t>кружится, </a:t>
            </a:r>
            <a:br>
              <a:rPr lang="ru-RU" sz="4400" b="1" dirty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Century" pitchFamily="18" charset="0"/>
              </a:rPr>
              <a:t>Она и в чайнике у нас кипит. </a:t>
            </a:r>
            <a:br>
              <a:rPr lang="ru-RU" sz="4400" b="1" dirty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Century" pitchFamily="18" charset="0"/>
              </a:rPr>
              <a:t>Она и в реченьке у нас </a:t>
            </a:r>
            <a:br>
              <a:rPr lang="ru-RU" sz="4400" b="1" dirty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Century" pitchFamily="18" charset="0"/>
              </a:rPr>
              <a:t>журчит.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44" y="3601156"/>
            <a:ext cx="6536267" cy="3256844"/>
          </a:xfrm>
        </p:spPr>
      </p:pic>
    </p:spTree>
    <p:extLst>
      <p:ext uri="{BB962C8B-B14F-4D97-AF65-F5344CB8AC3E}">
        <p14:creationId xmlns:p14="http://schemas.microsoft.com/office/powerpoint/2010/main" val="4253656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505" y="2413027"/>
            <a:ext cx="10364451" cy="15961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Благодарим за внимание!</a:t>
            </a:r>
            <a:endParaRPr lang="ru-RU" sz="40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732270"/>
            <a:ext cx="10363826" cy="12573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7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63" y="0"/>
            <a:ext cx="10351752" cy="134337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Century" pitchFamily="18" charset="0"/>
              </a:rPr>
              <a:t>Цель:</a:t>
            </a:r>
            <a:endParaRPr lang="ru-RU" sz="4400" b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5063" y="1523999"/>
            <a:ext cx="10351752" cy="4893733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-Знакомство </a:t>
            </a:r>
            <a:endParaRPr lang="ru-RU" sz="2800" b="1" dirty="0">
              <a:solidFill>
                <a:srgbClr val="0070C0"/>
              </a:solidFill>
              <a:latin typeface="Century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со свойствами воды;</a:t>
            </a:r>
          </a:p>
          <a:p>
            <a:endParaRPr lang="ru-RU" sz="2800" b="1" dirty="0">
              <a:solidFill>
                <a:srgbClr val="0070C0"/>
              </a:solidFill>
              <a:latin typeface="Century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-Формирование </a:t>
            </a:r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умений экспериментирования с </a:t>
            </a:r>
          </a:p>
          <a:p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предметами;</a:t>
            </a:r>
          </a:p>
          <a:p>
            <a:endParaRPr lang="ru-RU" sz="2800" b="1" dirty="0">
              <a:solidFill>
                <a:srgbClr val="0070C0"/>
              </a:solidFill>
              <a:latin typeface="Century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-Развитие </a:t>
            </a:r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мелкой моторики;</a:t>
            </a:r>
          </a:p>
          <a:p>
            <a:endParaRPr lang="ru-RU" sz="2800" b="1" dirty="0">
              <a:solidFill>
                <a:srgbClr val="0070C0"/>
              </a:solidFill>
              <a:latin typeface="Century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-Обогащение </a:t>
            </a:r>
            <a:r>
              <a:rPr lang="ru-RU" sz="2800" b="1" dirty="0">
                <a:solidFill>
                  <a:srgbClr val="0070C0"/>
                </a:solidFill>
                <a:latin typeface="Century" pitchFamily="18" charset="0"/>
              </a:rPr>
              <a:t>словарного запаса.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94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752" y="-214488"/>
            <a:ext cx="10351752" cy="133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Актуальность</a:t>
            </a:r>
            <a:endParaRPr lang="ru-RU" b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417689" y="948267"/>
            <a:ext cx="12474222" cy="590973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Развивающие занятия и игры с водой для ребенка, </a:t>
            </a:r>
          </a:p>
          <a:p>
            <a:pPr lvl="0">
              <a:buClr>
                <a:prstClr val="black"/>
              </a:buClr>
            </a:pPr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открывают дверь в мир неизведанного,  вода –это 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удивительный объект познания.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Первое вещество, с которым с удовольствием 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знакомится малыш -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это вода, она дает ребенку 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приятное ощущение, развивает различные рецепторы и 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предоставляет практически неограниченные 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возможности познавать мир и себя в нем.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Особенно это важно для самых маленьких детей. Вода 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вызывает особый интерес у детей. Вода очень удобна для 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Поисково-исследовательской деятельности.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Вода обладает психотерапевтическими свойствами: 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снимает напряжение, способствует релаксации. И еще </a:t>
            </a:r>
          </a:p>
          <a:p>
            <a:r>
              <a:rPr lang="ru-RU" sz="4900" b="1" dirty="0">
                <a:solidFill>
                  <a:srgbClr val="0070C0"/>
                </a:solidFill>
                <a:latin typeface="Century" pitchFamily="18" charset="0"/>
              </a:rPr>
              <a:t>вода есть всегда и везде.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9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768" y="304801"/>
            <a:ext cx="8689976" cy="9256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entury" pitchFamily="18" charset="0"/>
              </a:rPr>
              <a:t>Задачи по областям</a:t>
            </a:r>
            <a:endParaRPr lang="ru-RU" sz="4000" b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56268"/>
            <a:ext cx="12192000" cy="58081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entury" pitchFamily="18" charset="0"/>
              </a:rPr>
              <a:t>Художественное эстетическое развитие</a:t>
            </a:r>
            <a:r>
              <a:rPr lang="ru-RU" sz="2400" b="1" dirty="0" smtClean="0">
                <a:solidFill>
                  <a:srgbClr val="7030A0"/>
                </a:solidFill>
                <a:latin typeface="Century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- 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Развивать начальные навыки детского </a:t>
            </a:r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творчества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;</a:t>
            </a:r>
            <a:endParaRPr lang="ru-RU" sz="2400" b="1" dirty="0" smtClean="0">
              <a:solidFill>
                <a:srgbClr val="0070C0"/>
              </a:solidFill>
              <a:latin typeface="Century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- 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Прививать детям эстетический вкус ко всему </a:t>
            </a:r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красивому, что 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нас </a:t>
            </a:r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окружает;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- 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Развивать интерес к </a:t>
            </a:r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музыке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Развивать 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активность детей при подпевании и </a:t>
            </a:r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пении;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Побуждать 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выполнять простейшие танцевальные </a:t>
            </a:r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движения;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Формировать 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потребность в </a:t>
            </a:r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чтении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;</a:t>
            </a:r>
            <a:endParaRPr lang="ru-RU" sz="2400" b="1" dirty="0" smtClean="0">
              <a:solidFill>
                <a:srgbClr val="0070C0"/>
              </a:solidFill>
              <a:latin typeface="Century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Century" pitchFamily="18" charset="0"/>
              </a:rPr>
              <a:t>Предоставить 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</a:rPr>
              <a:t>детям возможность договаривать слова, фразы при чтении знакомых стихотворений, потешек.</a:t>
            </a:r>
          </a:p>
        </p:txBody>
      </p:sp>
    </p:spTree>
    <p:extLst>
      <p:ext uri="{BB962C8B-B14F-4D97-AF65-F5344CB8AC3E}">
        <p14:creationId xmlns:p14="http://schemas.microsoft.com/office/powerpoint/2010/main" val="1852049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"/>
            <a:ext cx="8689976" cy="115146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Century" pitchFamily="18" charset="0"/>
              </a:rPr>
              <a:t>Познавательное развитие: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51468"/>
            <a:ext cx="12192000" cy="570653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Стимулировать интерес к играм с </a:t>
            </a:r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водой</a:t>
            </a:r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;</a:t>
            </a:r>
            <a:endParaRPr lang="ru-RU" b="1" dirty="0" smtClean="0">
              <a:solidFill>
                <a:srgbClr val="0070C0"/>
              </a:solidFill>
              <a:latin typeface="Century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Формировать элементарные исследовательские умения</a:t>
            </a:r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Century" pitchFamily="18" charset="0"/>
              </a:rPr>
              <a:t>Социально коммуникативное развитие</a:t>
            </a:r>
            <a:r>
              <a:rPr lang="ru-RU" sz="3600" b="1" dirty="0" smtClean="0">
                <a:solidFill>
                  <a:srgbClr val="7030A0"/>
                </a:solidFill>
                <a:latin typeface="Century" pitchFamily="18" charset="0"/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Развивать стремление общаться со сверстниками в процессе игровой деятельности; </a:t>
            </a:r>
            <a:endParaRPr lang="ru-RU" b="1" dirty="0" smtClean="0">
              <a:solidFill>
                <a:srgbClr val="0070C0"/>
              </a:solidFill>
              <a:latin typeface="Century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Развивать </a:t>
            </a:r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умение общаться со взрослыми, отвечать на вопросы. </a:t>
            </a:r>
            <a:endParaRPr lang="ru-RU" b="1" dirty="0" smtClean="0">
              <a:solidFill>
                <a:srgbClr val="0070C0"/>
              </a:solidFill>
              <a:latin typeface="Century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Century" pitchFamily="18" charset="0"/>
              </a:rPr>
              <a:t>Речевое </a:t>
            </a:r>
            <a:r>
              <a:rPr lang="ru-RU" sz="3600" b="1" dirty="0">
                <a:solidFill>
                  <a:srgbClr val="7030A0"/>
                </a:solidFill>
                <a:latin typeface="Century" pitchFamily="18" charset="0"/>
              </a:rPr>
              <a:t>развитие</a:t>
            </a:r>
            <a:r>
              <a:rPr lang="ru-RU" sz="3600" b="1" dirty="0" smtClean="0">
                <a:solidFill>
                  <a:srgbClr val="7030A0"/>
                </a:solidFill>
                <a:latin typeface="Century" pitchFamily="18" charset="0"/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Формировать умения отвечать на простейшие вопросы, вести диалог со взрослым.</a:t>
            </a:r>
          </a:p>
        </p:txBody>
      </p:sp>
    </p:spTree>
    <p:extLst>
      <p:ext uri="{BB962C8B-B14F-4D97-AF65-F5344CB8AC3E}">
        <p14:creationId xmlns:p14="http://schemas.microsoft.com/office/powerpoint/2010/main" val="2961241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0345" y="643468"/>
            <a:ext cx="8689976" cy="117404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entury" pitchFamily="18" charset="0"/>
              </a:rPr>
              <a:t>Физическое </a:t>
            </a:r>
            <a:r>
              <a:rPr lang="ru-RU" sz="4000" b="1" dirty="0" smtClean="0">
                <a:solidFill>
                  <a:srgbClr val="7030A0"/>
                </a:solidFill>
                <a:latin typeface="Century" pitchFamily="18" charset="0"/>
              </a:rPr>
              <a:t>развитие</a:t>
            </a:r>
            <a:endParaRPr lang="ru-RU" sz="4000" b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333" y="2923821"/>
            <a:ext cx="12192000" cy="473004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rgbClr val="0070C0"/>
                </a:solidFill>
                <a:latin typeface="Century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Сохранять и укреплять здоровье </a:t>
            </a:r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детей;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-Развивать </a:t>
            </a:r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двигательную </a:t>
            </a:r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активность;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-мелкую </a:t>
            </a:r>
            <a:r>
              <a:rPr lang="ru-RU" b="1" dirty="0">
                <a:solidFill>
                  <a:srgbClr val="0070C0"/>
                </a:solidFill>
                <a:latin typeface="Century" pitchFamily="18" charset="0"/>
              </a:rPr>
              <a:t>моторику пальцев рук.</a:t>
            </a:r>
          </a:p>
        </p:txBody>
      </p:sp>
    </p:spTree>
    <p:extLst>
      <p:ext uri="{BB962C8B-B14F-4D97-AF65-F5344CB8AC3E}">
        <p14:creationId xmlns:p14="http://schemas.microsoft.com/office/powerpoint/2010/main" val="3541996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"/>
            <a:ext cx="10351752" cy="110631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Century" panose="02040604050505020304" pitchFamily="18" charset="0"/>
              </a:rPr>
              <a:t>Основные принципы работы:</a:t>
            </a:r>
            <a:endParaRPr lang="ru-RU" sz="3600" b="1" dirty="0">
              <a:latin typeface="Century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818" y="1444978"/>
            <a:ext cx="10351752" cy="5638799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Century" panose="02040604050505020304" pitchFamily="18" charset="0"/>
              </a:rPr>
              <a:t>Личностно-ориентированный подход к каждому </a:t>
            </a:r>
          </a:p>
          <a:p>
            <a:r>
              <a:rPr lang="ru-RU" b="1" dirty="0">
                <a:solidFill>
                  <a:srgbClr val="0070C0"/>
                </a:solidFill>
                <a:latin typeface="Century" panose="02040604050505020304" pitchFamily="18" charset="0"/>
              </a:rPr>
              <a:t>ребенку;</a:t>
            </a:r>
          </a:p>
          <a:p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Century" panose="02040604050505020304" pitchFamily="18" charset="0"/>
              </a:rPr>
              <a:t>Систематичность;</a:t>
            </a:r>
          </a:p>
          <a:p>
            <a:endParaRPr lang="ru-RU" b="1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Century" panose="02040604050505020304" pitchFamily="18" charset="0"/>
              </a:rPr>
              <a:t>Последовательность;</a:t>
            </a:r>
          </a:p>
          <a:p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Century" panose="02040604050505020304" pitchFamily="18" charset="0"/>
              </a:rPr>
              <a:t>Доступность;</a:t>
            </a:r>
          </a:p>
          <a:p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Century" panose="02040604050505020304" pitchFamily="18" charset="0"/>
              </a:rPr>
              <a:t>Постепенность;</a:t>
            </a:r>
          </a:p>
          <a:p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Century" panose="02040604050505020304" pitchFamily="18" charset="0"/>
              </a:rPr>
              <a:t>Комплексность.</a:t>
            </a:r>
            <a:endParaRPr lang="ru-RU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508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03201"/>
            <a:ext cx="10364451" cy="110631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Ожидаемый результат:</a:t>
            </a:r>
            <a:endParaRPr lang="ru-RU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5374" y="1117600"/>
            <a:ext cx="10363826" cy="574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2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- </a:t>
            </a:r>
            <a:r>
              <a:rPr lang="ru-RU" sz="2200" dirty="0">
                <a:solidFill>
                  <a:srgbClr val="0070C0"/>
                </a:solidFill>
                <a:latin typeface="Century" panose="02040604050505020304" pitchFamily="18" charset="0"/>
              </a:rPr>
              <a:t>развитие у ребенка фантазии, эмоциональности;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- </a:t>
            </a:r>
            <a:r>
              <a:rPr lang="ru-RU" sz="2200" dirty="0">
                <a:solidFill>
                  <a:srgbClr val="0070C0"/>
                </a:solidFill>
                <a:latin typeface="Century" panose="02040604050505020304" pitchFamily="18" charset="0"/>
              </a:rPr>
              <a:t>активизация словарного запаса;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- </a:t>
            </a:r>
            <a:r>
              <a:rPr lang="ru-RU" sz="2200" dirty="0">
                <a:solidFill>
                  <a:srgbClr val="0070C0"/>
                </a:solidFill>
                <a:latin typeface="Century" panose="02040604050505020304" pitchFamily="18" charset="0"/>
              </a:rPr>
              <a:t>расширение знаний детей о свойствах воды и ее роли в </a:t>
            </a:r>
            <a:r>
              <a:rPr lang="ru-RU" sz="22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окружающем </a:t>
            </a:r>
            <a:r>
              <a:rPr lang="ru-RU" sz="2200" dirty="0">
                <a:solidFill>
                  <a:srgbClr val="0070C0"/>
                </a:solidFill>
                <a:latin typeface="Century" panose="02040604050505020304" pitchFamily="18" charset="0"/>
              </a:rPr>
              <a:t>мире;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- </a:t>
            </a:r>
            <a:r>
              <a:rPr lang="ru-RU" sz="2200" dirty="0">
                <a:solidFill>
                  <a:srgbClr val="0070C0"/>
                </a:solidFill>
                <a:latin typeface="Century" panose="02040604050505020304" pitchFamily="18" charset="0"/>
              </a:rPr>
              <a:t>накопление детьми эмоционального позитивного опыта общения с природой;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- </a:t>
            </a:r>
            <a:r>
              <a:rPr lang="ru-RU" sz="2200" dirty="0">
                <a:solidFill>
                  <a:srgbClr val="0070C0"/>
                </a:solidFill>
                <a:latin typeface="Century" panose="02040604050505020304" pitchFamily="18" charset="0"/>
              </a:rPr>
              <a:t>освоение умения изображать один предмет разными способами;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- </a:t>
            </a:r>
            <a:r>
              <a:rPr lang="ru-RU" sz="2200" dirty="0">
                <a:solidFill>
                  <a:srgbClr val="0070C0"/>
                </a:solidFill>
                <a:latin typeface="Century" panose="02040604050505020304" pitchFamily="18" charset="0"/>
              </a:rPr>
              <a:t>сотрудничество родителей, педагогов и детей в реализации проекта;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- </a:t>
            </a:r>
            <a:r>
              <a:rPr lang="ru-RU" sz="2200" dirty="0">
                <a:solidFill>
                  <a:srgbClr val="0070C0"/>
                </a:solidFill>
                <a:latin typeface="Century" panose="02040604050505020304" pitchFamily="18" charset="0"/>
              </a:rPr>
              <a:t>получение удовольствия от выполненной работы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555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577</TotalTime>
  <Words>643</Words>
  <Application>Microsoft Office PowerPoint</Application>
  <PresentationFormat>Широкоэкранный</PresentationFormat>
  <Paragraphs>115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Century</vt:lpstr>
      <vt:lpstr>Open Sans</vt:lpstr>
      <vt:lpstr>Times New Roman</vt:lpstr>
      <vt:lpstr>Tw Cen MT</vt:lpstr>
      <vt:lpstr>Капля</vt:lpstr>
      <vt:lpstr>Проект в первой младшей группе  «Волшебная водичка».                   Воспитатель: Корзина М.В.</vt:lpstr>
      <vt:lpstr>Паспорт проекта</vt:lpstr>
      <vt:lpstr>Цель:</vt:lpstr>
      <vt:lpstr>Актуальность</vt:lpstr>
      <vt:lpstr>Задачи по областям</vt:lpstr>
      <vt:lpstr>Познавательное развитие: </vt:lpstr>
      <vt:lpstr>Физическое развитие</vt:lpstr>
      <vt:lpstr>Основные принципы работы:</vt:lpstr>
      <vt:lpstr>Ожидаемый результат:</vt:lpstr>
      <vt:lpstr>Для работы с детьми нами были изготовлены: </vt:lpstr>
      <vt:lpstr>Работа с детьми. Свойство воды:</vt:lpstr>
      <vt:lpstr>Свойство воды . Вода разливается, она жидкая.</vt:lpstr>
      <vt:lpstr>Свойство воды (тонет, не тонет)</vt:lpstr>
      <vt:lpstr>Игры «Купание куклы», «постираем кукле платья».</vt:lpstr>
      <vt:lpstr>Игра «кораблики»</vt:lpstr>
      <vt:lpstr>Игра «рыбалка».</vt:lpstr>
      <vt:lpstr>Игра «покатай лягушонка на лодочке».</vt:lpstr>
      <vt:lpstr>Упражнение «Здравствуй, водичка». </vt:lpstr>
      <vt:lpstr>Пальчиковое упражнение в воде:   Рыбки весело играют в теплой солнечной воде.  То зажмутся разожмутся, то зароются в песке.  Предложить показать, как пальчики бегут по воде. Вот бегут босые ножки, прямо по дорожке.  </vt:lpstr>
      <vt:lpstr> </vt:lpstr>
      <vt:lpstr>Нетрадиционная техника рисования.</vt:lpstr>
      <vt:lpstr>  Взаимодействие с семьями воспитанников.  </vt:lpstr>
      <vt:lpstr>Выставка« давайте беречь воду».</vt:lpstr>
      <vt:lpstr>Результатами проекта являются:</vt:lpstr>
      <vt:lpstr>Она и в озере, и в лужице Она снежинкой над нами  кружится,  Она и в чайнике у нас кипит.  Она и в реченьке у нас  журчит. 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первой младшей группе  «Волшебная водичка». Воспитатель: Кор</dc:title>
  <dc:creator>user</dc:creator>
  <cp:lastModifiedBy>user</cp:lastModifiedBy>
  <cp:revision>55</cp:revision>
  <dcterms:created xsi:type="dcterms:W3CDTF">2018-03-27T04:46:42Z</dcterms:created>
  <dcterms:modified xsi:type="dcterms:W3CDTF">2018-04-30T04:04:31Z</dcterms:modified>
</cp:coreProperties>
</file>